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3" r:id="rId3"/>
  </p:sldMasterIdLst>
  <p:notesMasterIdLst>
    <p:notesMasterId r:id="rId21"/>
  </p:notesMasterIdLst>
  <p:handoutMasterIdLst>
    <p:handoutMasterId r:id="rId28"/>
  </p:handoutMasterIdLst>
  <p:sldIdLst>
    <p:sldId id="257" r:id="rId4"/>
    <p:sldId id="362" r:id="rId5"/>
    <p:sldId id="256" r:id="rId6"/>
    <p:sldId id="363" r:id="rId7"/>
    <p:sldId id="307" r:id="rId8"/>
    <p:sldId id="310" r:id="rId9"/>
    <p:sldId id="311" r:id="rId10"/>
    <p:sldId id="312" r:id="rId11"/>
    <p:sldId id="323" r:id="rId12"/>
    <p:sldId id="383" r:id="rId13"/>
    <p:sldId id="324" r:id="rId14"/>
    <p:sldId id="325" r:id="rId15"/>
    <p:sldId id="350" r:id="rId16"/>
    <p:sldId id="351" r:id="rId17"/>
    <p:sldId id="352" r:id="rId18"/>
    <p:sldId id="353" r:id="rId19"/>
    <p:sldId id="326" r:id="rId20"/>
    <p:sldId id="413" r:id="rId22"/>
    <p:sldId id="354" r:id="rId23"/>
    <p:sldId id="410" r:id="rId24"/>
    <p:sldId id="418" r:id="rId25"/>
    <p:sldId id="327" r:id="rId26"/>
    <p:sldId id="304" r:id="rId27"/>
  </p:sldIdLst>
  <p:sldSz cx="12192000" cy="6858000"/>
  <p:notesSz cx="6858000" cy="9144000"/>
  <p:defaultTextStyle>
    <a:defPPr>
      <a:defRPr lang="ko-KR"/>
    </a:defPPr>
    <a:lvl1pPr marL="0" lvl="0" indent="0" algn="l" defTabSz="914400" rtl="0" eaLnBrk="1" fontAlgn="base" latinLnBrk="1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lvl="1" indent="0" algn="l" defTabSz="914400" rtl="0" eaLnBrk="1" fontAlgn="base" latinLnBrk="1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lvl="2" indent="0" algn="l" defTabSz="914400" rtl="0" eaLnBrk="1" fontAlgn="base" latinLnBrk="1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lvl="3" indent="0" algn="l" defTabSz="914400" rtl="0" eaLnBrk="1" fontAlgn="base" latinLnBrk="1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lvl="4" indent="0" algn="l" defTabSz="914400" rtl="0" eaLnBrk="1" fontAlgn="base" latinLnBrk="1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lvl="5" indent="0" algn="l" defTabSz="914400" rtl="0" eaLnBrk="1" fontAlgn="base" latinLnBrk="1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lvl="6" indent="0" algn="l" defTabSz="914400" rtl="0" eaLnBrk="1" fontAlgn="base" latinLnBrk="1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lvl="7" indent="0" algn="l" defTabSz="914400" rtl="0" eaLnBrk="1" fontAlgn="base" latinLnBrk="1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lvl="8" indent="0" algn="l" defTabSz="914400" rtl="0" eaLnBrk="1" fontAlgn="base" latinLnBrk="1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굴림" charset="-127"/>
        <a:ea typeface="굴림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howOutlineIcons="0">
    <p:restoredLeft sz="15620"/>
    <p:restoredTop sz="94660"/>
  </p:normalViewPr>
  <p:slideViewPr>
    <p:cSldViewPr showGuides="1">
      <p:cViewPr>
        <p:scale>
          <a:sx n="93" d="100"/>
          <a:sy n="93" d="100"/>
        </p:scale>
        <p:origin x="-2070" y="-336"/>
      </p:cViewPr>
      <p:guideLst>
        <p:guide orient="horz" pos="215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CC672ED-52F7-411D-A2D5-5F3D29E3ED4B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ko-KR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p>
            <a:pPr lvl="0" algn="r">
              <a:buNone/>
            </a:pPr>
            <a:fld id="{9A0DB2DC-4C9A-4742-B13C-FB6460FD3503}" type="slidenum">
              <a:rPr lang="ko-KR" altLang="en-US" sz="1200" dirty="0"/>
            </a:fld>
            <a:endParaRPr lang="ko-KR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B6C6147-3E15-4361-AACB-63746785699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ko-KR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마스터 텍스트 스타일을 편집합니다</a:t>
            </a:r>
            <a:endParaRPr kumimoji="0" lang="ko-KR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둘째 수준</a:t>
            </a:r>
            <a:endParaRPr kumimoji="0" lang="ko-KR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셋째 수준</a:t>
            </a:r>
            <a:endParaRPr kumimoji="0" lang="ko-KR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넷째 수준</a:t>
            </a:r>
            <a:endParaRPr kumimoji="0" lang="ko-KR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다섯째 수준</a:t>
            </a: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p>
            <a:pPr lvl="0" algn="r">
              <a:buNone/>
            </a:pPr>
            <a:fld id="{9A0DB2DC-4C9A-4742-B13C-FB6460FD3503}" type="slidenum">
              <a:rPr lang="ko-KR" altLang="en-US" sz="1200" dirty="0"/>
            </a:fld>
            <a:endParaRPr lang="ko-KR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아초_C\ah\템플릿작업\템플릿_27\01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316A9F1-1698-4BE4-99DE-1906F2D5534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ko-KR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>
              <a:buNone/>
            </a:pPr>
            <a:fld id="{9A0DB2DC-4C9A-4742-B13C-FB6460FD3503}" type="slidenum">
              <a:rPr lang="ko-KR" altLang="en-US" dirty="0">
                <a:latin typeface="Malgun Gothic" panose="020B0503020000020004" charset="-127"/>
                <a:ea typeface="Malgun Gothic" panose="020B0503020000020004" charset="-127"/>
              </a:rPr>
            </a:fld>
            <a:endParaRPr lang="ko-KR" altLang="en-US" dirty="0">
              <a:latin typeface="Malgun Gothic" panose="020B0503020000020004" charset="-127"/>
              <a:ea typeface="Malgun Gothic" panose="020B0503020000020004" charset="-127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316A9F1-1698-4BE4-99DE-1906F2D5534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ko-KR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>
              <a:buNone/>
            </a:pPr>
            <a:fld id="{9A0DB2DC-4C9A-4742-B13C-FB6460FD3503}" type="slidenum">
              <a:rPr lang="ko-KR" altLang="en-US" dirty="0">
                <a:latin typeface="Malgun Gothic" panose="020B0503020000020004" charset="-127"/>
                <a:ea typeface="Malgun Gothic" panose="020B0503020000020004" charset="-127"/>
              </a:rPr>
            </a:fld>
            <a:endParaRPr lang="ko-KR" altLang="en-US" dirty="0">
              <a:latin typeface="Malgun Gothic" panose="020B0503020000020004" charset="-127"/>
              <a:ea typeface="Malgun Gothic" panose="020B0503020000020004" charset="-127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아초_C\ah\템플릿작업\템플릿_27\png\13.png"/>
          <p:cNvPicPr>
            <a:picLocks noChangeAspect="1"/>
          </p:cNvPicPr>
          <p:nvPr userDrawn="1"/>
        </p:nvPicPr>
        <p:blipFill>
          <a:blip r:embed="rId2"/>
          <a:srcRect l="7675" t="2452" r="11684" b="3387"/>
          <a:stretch>
            <a:fillRect/>
          </a:stretch>
        </p:blipFill>
        <p:spPr>
          <a:xfrm>
            <a:off x="143933" y="6134100"/>
            <a:ext cx="1534584" cy="6429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3" name="Picture 3" descr="D:\아초_C\ah\템플릿작업\템플릿_27\png\14.png"/>
          <p:cNvPicPr>
            <a:picLocks noChangeAspect="1"/>
          </p:cNvPicPr>
          <p:nvPr userDrawn="1"/>
        </p:nvPicPr>
        <p:blipFill>
          <a:blip r:embed="rId3"/>
          <a:srcRect t="3104" r="16449" b="15086"/>
          <a:stretch>
            <a:fillRect/>
          </a:stretch>
        </p:blipFill>
        <p:spPr>
          <a:xfrm>
            <a:off x="11040533" y="0"/>
            <a:ext cx="1151467" cy="8905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316A9F1-1698-4BE4-99DE-1906F2D5534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ko-KR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>
              <a:buNone/>
            </a:pPr>
            <a:fld id="{9A0DB2DC-4C9A-4742-B13C-FB6460FD3503}" type="slidenum">
              <a:rPr lang="ko-KR" altLang="en-US" dirty="0">
                <a:latin typeface="Malgun Gothic" panose="020B0503020000020004" charset="-127"/>
                <a:ea typeface="Malgun Gothic" panose="020B0503020000020004" charset="-127"/>
              </a:rPr>
            </a:fld>
            <a:endParaRPr lang="ko-KR" altLang="en-US" dirty="0">
              <a:latin typeface="Malgun Gothic" panose="020B0503020000020004" charset="-127"/>
              <a:ea typeface="Malgun Gothic" panose="020B0503020000020004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316A9F1-1698-4BE4-99DE-1906F2D5534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ko-KR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>
              <a:buNone/>
            </a:pPr>
            <a:fld id="{9A0DB2DC-4C9A-4742-B13C-FB6460FD3503}" type="slidenum">
              <a:rPr lang="ko-KR" altLang="en-US" dirty="0">
                <a:latin typeface="Malgun Gothic" panose="020B0503020000020004" charset="-127"/>
                <a:ea typeface="Malgun Gothic" panose="020B0503020000020004" charset="-127"/>
              </a:rPr>
            </a:fld>
            <a:endParaRPr lang="ko-KR" altLang="en-US" dirty="0">
              <a:latin typeface="Malgun Gothic" panose="020B0503020000020004" charset="-127"/>
              <a:ea typeface="Malgun Gothic" panose="020B0503020000020004" charset="-127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ko-KR" altLang="en-US" dirty="0"/>
              <a:t>마스터 제목 스타일 편집</a:t>
            </a:r>
            <a:endParaRPr lang="ko-KR" altLang="en-US" dirty="0"/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ko-KR" altLang="en-US" dirty="0"/>
              <a:t>마스터 텍스트 스타일을 편집합니다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  <a:endParaRPr lang="ko-KR" altLang="en-US" dirty="0"/>
          </a:p>
          <a:p>
            <a:pPr lvl="2"/>
            <a:r>
              <a:rPr lang="ko-KR" altLang="en-US" dirty="0"/>
              <a:t>셋째 수준</a:t>
            </a:r>
            <a:endParaRPr lang="ko-KR" altLang="en-US" dirty="0"/>
          </a:p>
          <a:p>
            <a:pPr lvl="3"/>
            <a:r>
              <a:rPr lang="ko-KR" altLang="en-US" dirty="0"/>
              <a:t>넷째 수준</a:t>
            </a:r>
            <a:endParaRPr lang="ko-KR" altLang="en-US" dirty="0"/>
          </a:p>
          <a:p>
            <a:pPr lvl="4"/>
            <a:r>
              <a:rPr lang="ko-KR" altLang="en-US" dirty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316A9F1-1698-4BE4-99DE-1906F2D5534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ko-KR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lvl="0">
              <a:buNone/>
            </a:pPr>
            <a:fld id="{9A0DB2DC-4C9A-4742-B13C-FB6460FD3503}" type="slidenum">
              <a:rPr lang="ko-KR" altLang="en-US" dirty="0">
                <a:latin typeface="Malgun Gothic" panose="020B0503020000020004" charset="-127"/>
                <a:ea typeface="Malgun Gothic" panose="020B0503020000020004" charset="-127"/>
              </a:rPr>
            </a:fld>
            <a:endParaRPr lang="ko-KR" altLang="en-US" dirty="0">
              <a:latin typeface="Malgun Gothic" panose="020B0503020000020004" charset="-127"/>
              <a:ea typeface="Malgun Gothic" panose="020B0503020000020004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2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직사각형 5"/>
          <p:cNvSpPr/>
          <p:nvPr/>
        </p:nvSpPr>
        <p:spPr>
          <a:xfrm>
            <a:off x="0" y="260350"/>
            <a:ext cx="2995083" cy="647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1233" y="309563"/>
            <a:ext cx="28638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PNG FILE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1.png"/><Relationship Id="rId3" Type="http://schemas.openxmlformats.org/officeDocument/2006/relationships/image" Target="../media/image29.png"/><Relationship Id="rId2" Type="http://schemas.openxmlformats.org/officeDocument/2006/relationships/image" Target="../media/image20.png"/><Relationship Id="rId1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42.png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jpeg"/><Relationship Id="rId3" Type="http://schemas.openxmlformats.org/officeDocument/2006/relationships/image" Target="../media/image38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7170" name="Picture 4" descr="D:\아초_C\ah\템플릿작업\템플릿_27\png\06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1475" y="3573145"/>
            <a:ext cx="1231900" cy="10509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171" name="Picture 5" descr="D:\아초_C\ah\템플릿작업\템플릿_27\png\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160000">
            <a:off x="515620" y="3215640"/>
            <a:ext cx="912495" cy="12338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직사각형 37"/>
          <p:cNvSpPr>
            <a:spLocks noChangeArrowheads="1"/>
          </p:cNvSpPr>
          <p:nvPr/>
        </p:nvSpPr>
        <p:spPr bwMode="auto">
          <a:xfrm>
            <a:off x="2684145" y="4709795"/>
            <a:ext cx="4041140" cy="11988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kumimoji="0" lang="en-IN" alt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 </a:t>
            </a:r>
            <a:r>
              <a:rPr lang="en-US" sz="1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sym typeface="+mn-ea"/>
              </a:rPr>
              <a:t>ELECTRICAL</a:t>
            </a:r>
            <a:r>
              <a:rPr lang="en-IN" altLang="en-US" sz="1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sym typeface="+mn-ea"/>
              </a:rPr>
              <a:t> </a:t>
            </a:r>
            <a:r>
              <a:rPr lang="en-US" sz="1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sym typeface="+mn-ea"/>
              </a:rPr>
              <a:t> AND</a:t>
            </a:r>
            <a:r>
              <a:rPr lang="en-IN" altLang="en-US" sz="1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sym typeface="+mn-ea"/>
              </a:rPr>
              <a:t> </a:t>
            </a:r>
            <a:r>
              <a:rPr lang="en-US" sz="1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sym typeface="+mn-ea"/>
              </a:rPr>
              <a:t> ELECTRONICS</a:t>
            </a:r>
            <a:r>
              <a:rPr lang="en-IN" altLang="en-US" sz="1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sym typeface="+mn-ea"/>
              </a:rPr>
              <a:t>  </a:t>
            </a:r>
            <a:r>
              <a:rPr lang="en-US" sz="1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sym typeface="+mn-ea"/>
              </a:rPr>
              <a:t>ENGINEERING</a:t>
            </a:r>
            <a:endParaRPr lang="en-US" sz="12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charset="0"/>
              <a:sym typeface="+mn-ea"/>
            </a:endParaRPr>
          </a:p>
          <a:p>
            <a:pPr algn="ctr"/>
            <a:r>
              <a:rPr lang="en-US" sz="1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sym typeface="+mn-ea"/>
              </a:rPr>
              <a:t>School of Electronics Engineering</a:t>
            </a:r>
            <a:endParaRPr lang="en-US" sz="12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charset="0"/>
              <a:sym typeface="+mn-ea"/>
            </a:endParaRPr>
          </a:p>
          <a:p>
            <a:pPr algn="ctr"/>
            <a:r>
              <a:rPr lang="en-US" sz="1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sym typeface="+mn-ea"/>
              </a:rPr>
              <a:t>Kalinga Institute of Industrial Technology, Deemed to be UniversityBhubaneswar, India 202</a:t>
            </a:r>
            <a:r>
              <a:rPr lang="en-IN" altLang="en-US" sz="1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sym typeface="+mn-ea"/>
              </a:rPr>
              <a:t>1</a:t>
            </a:r>
            <a:endParaRPr kumimoji="0" lang="en-IN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3341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 charset="0"/>
              <a:ea typeface="Calibri" panose="020F050202020403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178" name="TextBox 5"/>
          <p:cNvSpPr txBox="1"/>
          <p:nvPr/>
        </p:nvSpPr>
        <p:spPr>
          <a:xfrm>
            <a:off x="5905500" y="213995"/>
            <a:ext cx="5582285" cy="67691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p>
            <a:pPr algn="r"/>
            <a:r>
              <a:rPr lang="en-IN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MINOR PROJECT</a:t>
            </a:r>
            <a:endParaRPr lang="en-IN" altLang="en-US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</p:txBody>
      </p:sp>
      <p:pic>
        <p:nvPicPr>
          <p:cNvPr id="7179" name="Picture 5" descr="D:\아초_C\ah\템플릿작업\템플릿_27\png\0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220" y="6242685"/>
            <a:ext cx="521970" cy="50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15" y="189230"/>
            <a:ext cx="1426845" cy="1082675"/>
          </a:xfrm>
          <a:prstGeom prst="rect">
            <a:avLst/>
          </a:prstGeom>
          <a:effectLst/>
        </p:spPr>
      </p:pic>
      <p:sp>
        <p:nvSpPr>
          <p:cNvPr id="34" name="矩形: 圆角 33"/>
          <p:cNvSpPr/>
          <p:nvPr/>
        </p:nvSpPr>
        <p:spPr>
          <a:xfrm>
            <a:off x="9968230" y="2284730"/>
            <a:ext cx="1925955" cy="245110"/>
          </a:xfrm>
          <a:prstGeom prst="roundRect">
            <a:avLst>
              <a:gd name="adj" fmla="val 4803"/>
            </a:avLst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IN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6th Semester</a:t>
            </a:r>
            <a:endParaRPr lang="en-IN" altLang="zh-CN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矩形: 圆角 33"/>
          <p:cNvSpPr/>
          <p:nvPr/>
        </p:nvSpPr>
        <p:spPr>
          <a:xfrm flipH="1">
            <a:off x="9230360" y="2695575"/>
            <a:ext cx="2647315" cy="290195"/>
          </a:xfrm>
          <a:prstGeom prst="round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IN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2018 Admitted Batch</a:t>
            </a:r>
            <a:endParaRPr lang="en-IN" altLang="zh-CN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3317" name="Picture 2" descr="D:\아초_C\ah\템플릿작업\템플릿_27\png\13.png"/>
          <p:cNvPicPr>
            <a:picLocks noChangeAspect="1"/>
          </p:cNvPicPr>
          <p:nvPr/>
        </p:nvPicPr>
        <p:blipFill>
          <a:blip r:embed="rId5"/>
          <a:srcRect l="7675" t="2452" r="11684" b="3387"/>
          <a:stretch>
            <a:fillRect/>
          </a:stretch>
        </p:blipFill>
        <p:spPr>
          <a:xfrm>
            <a:off x="191453" y="5373053"/>
            <a:ext cx="2374900" cy="13255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Text Box 1"/>
          <p:cNvSpPr txBox="1"/>
          <p:nvPr/>
        </p:nvSpPr>
        <p:spPr>
          <a:xfrm>
            <a:off x="3564255" y="1271905"/>
            <a:ext cx="84709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/>
            <a:r>
              <a:rPr lang="en-IN" altLang="en-US" sz="2400" b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  <a:sym typeface="+mn-ea"/>
              </a:rPr>
              <a:t>OBSTACLE DETECTOR USING ULTRASONIC </a:t>
            </a:r>
            <a:endParaRPr lang="en-IN" altLang="en-US" sz="2400" b="1" u="sng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algn="r"/>
            <a:r>
              <a:rPr lang="en-IN" altLang="en-US" sz="2400" b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  <a:sym typeface="+mn-ea"/>
              </a:rPr>
              <a:t>SENSOR</a:t>
            </a:r>
            <a:endParaRPr lang="en-IN" altLang="en-US" sz="2400" b="1" u="sng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77175" y="4895850"/>
            <a:ext cx="3276600" cy="17608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u="sng" kern="1200" cap="none" spc="-20" normalizeH="0" baseline="0" noProof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GROUP MEMBERS</a:t>
            </a:r>
            <a:endParaRPr kumimoji="0" lang="en-IN" altLang="en-US" sz="1550" b="1" u="sng" kern="1200" cap="none" spc="-20" normalizeH="0" baseline="0" noProof="0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kumimoji="0" lang="en-IN" altLang="en-US" sz="1550" b="1" u="sng" kern="1200" cap="none" spc="-20" normalizeH="0" baseline="0" noProof="0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1807258  |  Ashish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1807259  |  Ashutosh Yadav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1807265  |  B.Dheeraj Chandan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1807266  |  Biswayan Banerjee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1807292  |  P. Sai Manohar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906780" y="300990"/>
            <a:ext cx="39706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IN" sz="2000" b="1" u="sng"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Screen LCD</a:t>
            </a:r>
            <a:endParaRPr lang="en-US" altLang="en-IN" sz="2000" b="1" u="sng">
              <a:effectLst/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994410" y="1045210"/>
            <a:ext cx="74352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ym typeface="+mn-ea"/>
              </a:rPr>
              <a:t>LCD </a:t>
            </a:r>
            <a:r>
              <a:rPr lang="en-IN" altLang="en-US">
                <a:sym typeface="+mn-ea"/>
              </a:rPr>
              <a:t>also</a:t>
            </a:r>
            <a:r>
              <a:rPr lang="en-US">
                <a:sym typeface="+mn-ea"/>
              </a:rPr>
              <a:t> known as  Liquid-Crystal Display.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ym typeface="+mn-ea"/>
              </a:rPr>
              <a:t>It has 16 pins:</a:t>
            </a:r>
            <a:r>
              <a:rPr lang="en-IN" altLang="en-US">
                <a:sym typeface="+mn-ea"/>
              </a:rPr>
              <a:t> </a:t>
            </a:r>
            <a:r>
              <a:rPr lang="en-US">
                <a:sym typeface="+mn-ea"/>
              </a:rPr>
              <a:t>Vss, Vdd, Vo, Rs, Rw, E, Digital pins(D0-D7),</a:t>
            </a:r>
            <a:endParaRPr lang="en-US">
              <a:sym typeface="+mn-ea"/>
            </a:endParaRPr>
          </a:p>
          <a:p>
            <a:pPr>
              <a:buFont typeface="Arial" panose="020B0604020202020204" pitchFamily="34" charset="0"/>
            </a:pPr>
            <a:r>
              <a:rPr lang="en-US">
                <a:sym typeface="+mn-ea"/>
              </a:rPr>
              <a:t>   A(anode), K(cathode).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9840" y="2256790"/>
            <a:ext cx="7058660" cy="3667760"/>
          </a:xfrm>
          <a:prstGeom prst="rect">
            <a:avLst/>
          </a:prstGeom>
        </p:spPr>
      </p:pic>
      <p:pic>
        <p:nvPicPr>
          <p:cNvPr id="8" name="Content Placeholder 5" descr="16X2-LCD-PINS-e15387667971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962900" y="2606040"/>
            <a:ext cx="4915535" cy="188087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667510" y="513080"/>
            <a:ext cx="84201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IN" sz="2000" b="1" u="sng"/>
              <a:t>ARDUINO IDE</a:t>
            </a:r>
            <a:endParaRPr lang="en-US" altLang="en-IN" sz="2000" b="1" u="sng"/>
          </a:p>
        </p:txBody>
      </p:sp>
      <p:sp>
        <p:nvSpPr>
          <p:cNvPr id="4" name="Text Box 3"/>
          <p:cNvSpPr txBox="1"/>
          <p:nvPr/>
        </p:nvSpPr>
        <p:spPr>
          <a:xfrm>
            <a:off x="862965" y="986790"/>
            <a:ext cx="792289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The Arduino integrated development  (IDE) is an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application that  is 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</a:t>
            </a:r>
            <a:endParaRPr lang="en-US" altLang="en-IN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deployed across  platforms like Windows, mac OS and UNIX 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operating system, Java being the artificial language.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It is used to write and transfer programs to Arduino compatible boards.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The languages supported by the Arduino IDE  primarily C and C++ ,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additionally to that special rules of code structuring i.e compatible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8410" y="405130"/>
            <a:ext cx="3138805" cy="3867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2065" y="4401185"/>
            <a:ext cx="2473325" cy="23177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직사각형 61"/>
          <p:cNvSpPr/>
          <p:nvPr/>
        </p:nvSpPr>
        <p:spPr>
          <a:xfrm>
            <a:off x="1958975" y="297180"/>
            <a:ext cx="45288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altLang="en-IN" sz="2200" u="sng" dirty="0">
                <a:latin typeface="Arial Black" panose="020B0A04020102020204" pitchFamily="34" charset="0"/>
                <a:ea typeface="Malgun Gothic" panose="020B0503020000020004" charset="-127"/>
              </a:rPr>
              <a:t>Working</a:t>
            </a:r>
            <a:r>
              <a:rPr lang="en-IN" altLang="en-US" sz="2200" u="sng" dirty="0">
                <a:latin typeface="Arial Black" panose="020B0A04020102020204" pitchFamily="34" charset="0"/>
                <a:ea typeface="Malgun Gothic" panose="020B0503020000020004" charset="-127"/>
              </a:rPr>
              <a:t>  </a:t>
            </a:r>
            <a:r>
              <a:rPr lang="en-US" altLang="en-IN" sz="2400" u="sng" dirty="0">
                <a:latin typeface="Arial Black" panose="020B0A04020102020204" pitchFamily="34" charset="0"/>
                <a:ea typeface="Malgun Gothic" panose="020B0503020000020004" charset="-127"/>
              </a:rPr>
              <a:t> </a:t>
            </a:r>
            <a:endParaRPr lang="en-IN" altLang="en-US" sz="2800" u="sng" dirty="0">
              <a:latin typeface="Arial Black" panose="020B0A04020102020204" pitchFamily="34" charset="0"/>
              <a:ea typeface="Malgun Gothic" panose="020B0503020000020004" charset="-127"/>
            </a:endParaRPr>
          </a:p>
        </p:txBody>
      </p:sp>
      <p:sp>
        <p:nvSpPr>
          <p:cNvPr id="66" name="직사각형 37"/>
          <p:cNvSpPr>
            <a:spLocks noChangeArrowheads="1"/>
          </p:cNvSpPr>
          <p:nvPr/>
        </p:nvSpPr>
        <p:spPr bwMode="auto">
          <a:xfrm rot="10800000" flipV="1">
            <a:off x="917575" y="952500"/>
            <a:ext cx="10891520" cy="45231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To generate ultrasonic waves from sensor  we set the 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Trigger pin 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on a HIGH state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for 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“10μS” 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of time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, which then 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transmit  “8”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cycle of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ultrasonic pulse 40KHz each at regular interval of time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and at a </a:t>
            </a: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defRPr/>
            </a:pP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speed of sound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 If there is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obstacle 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detected 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in path of waves then the ultrasonic waves get reflected 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back to the Ech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 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terminal of the sensor.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ü"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If there is </a:t>
            </a:r>
            <a:r>
              <a:rPr lang="en-US" altLang="en-IN" sz="1800" b="1" u="sng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no obstacle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found in the waves di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rection then 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Echo pin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has t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imeout 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of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“38mS”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to sence any </a:t>
            </a: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defRPr/>
            </a:pP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reflected ultrasonic waves to give any output. 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        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en-IN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67735" y="3681095"/>
            <a:ext cx="8094980" cy="1713230"/>
          </a:xfrm>
          <a:prstGeom prst="rect">
            <a:avLst/>
          </a:prstGeom>
        </p:spPr>
      </p:pic>
      <p:sp>
        <p:nvSpPr>
          <p:cNvPr id="3" name="직사각형 37"/>
          <p:cNvSpPr>
            <a:spLocks noChangeArrowheads="1"/>
          </p:cNvSpPr>
          <p:nvPr/>
        </p:nvSpPr>
        <p:spPr bwMode="auto">
          <a:xfrm rot="10800000" flipH="1" flipV="1">
            <a:off x="857885" y="400685"/>
            <a:ext cx="748030" cy="3371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600" b="1" i="0" u="none" strike="noStrike" kern="1200" cap="none" spc="0" normalizeH="0" baseline="0" noProof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0</a:t>
            </a:r>
            <a:r>
              <a:rPr kumimoji="0" lang="en-US" altLang="en-IN" sz="1600" b="1" i="0" u="none" strike="noStrike" kern="1200" cap="none" spc="0" normalizeH="0" baseline="0" noProof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4</a:t>
            </a:r>
            <a:endParaRPr kumimoji="0" lang="en-US" altLang="en-IN" sz="1600" b="1" i="0" u="none" strike="noStrike" kern="1200" cap="none" spc="0" normalizeH="0" baseline="0" noProof="0" dirty="0" err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직사각형 37"/>
          <p:cNvSpPr>
            <a:spLocks noChangeArrowheads="1"/>
          </p:cNvSpPr>
          <p:nvPr/>
        </p:nvSpPr>
        <p:spPr bwMode="auto">
          <a:xfrm rot="10800000" flipV="1">
            <a:off x="770255" y="336550"/>
            <a:ext cx="11112500" cy="36925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ü"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If there is </a:t>
            </a:r>
            <a:r>
              <a:rPr lang="en-US" altLang="en-IN" sz="1800" b="1" u="sng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obstacle</a:t>
            </a:r>
            <a:r>
              <a:rPr lang="en-US" altLang="en-IN" sz="18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detected 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in the waves direction then Echo pin is found out to have some values. 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Time taken by the reflected ultrasonic waves to reach sensor helps to determine the distance of the 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obstacle.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By the formula of:-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Ultrasonic signal travell’s at speed of sound therefore at room temperature (20°C) speed of waves is 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“343m/s” or “0.0343cm/</a:t>
            </a: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μS”.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      </a:t>
            </a:r>
            <a:r>
              <a:rPr lang="en-US" altLang="en-IN" sz="1800" i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ex:</a:t>
            </a:r>
            <a:r>
              <a:rPr lang="en-US" altLang="en-IN" sz="1800" i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if time taken by the reflected waves to reach sensor is “500μS” then distance of obstacle -- </a:t>
            </a:r>
            <a:endParaRPr lang="en-US" altLang="en-IN" sz="1800" i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IN" sz="1800" i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</a:t>
            </a:r>
            <a:endParaRPr lang="en-US" altLang="en-IN" sz="1800" i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IN" sz="18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  <a:sym typeface="+mn-ea"/>
              </a:rPr>
              <a:t>              distance=(500/2)*0.0343</a:t>
            </a:r>
            <a:endParaRPr kumimoji="0" lang="en-US" altLang="en-IN" sz="1800" b="0" i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IN" sz="18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  <a:sym typeface="+mn-ea"/>
              </a:rPr>
              <a:t>                      =8.575cm </a:t>
            </a:r>
            <a:endParaRPr kumimoji="0" lang="en-US" altLang="en-IN" sz="1800" b="0" i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00170" y="1377315"/>
            <a:ext cx="3827780" cy="3441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60" y="4149090"/>
            <a:ext cx="7110095" cy="163195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1360805" y="6122035"/>
            <a:ext cx="9104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1400" b="1" i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" panose="020B0502040204020203" charset="0"/>
                <a:cs typeface="Bahnschrift Light" panose="020B0502040204020203" charset="0"/>
              </a:rPr>
              <a:t>* we have fixed the range in prototype to 10 cm for convenience</a:t>
            </a:r>
            <a:r>
              <a:rPr lang="en-IN" altLang="en-US"/>
              <a:t>.</a:t>
            </a:r>
            <a:endParaRPr lang="en-I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595755" y="332740"/>
            <a:ext cx="22542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IN" sz="20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Connection’s</a:t>
            </a:r>
            <a:endParaRPr lang="en-US" altLang="en-IN" sz="2000" b="1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6" name="직사각형 37"/>
          <p:cNvSpPr>
            <a:spLocks noChangeArrowheads="1"/>
          </p:cNvSpPr>
          <p:nvPr/>
        </p:nvSpPr>
        <p:spPr bwMode="auto">
          <a:xfrm rot="10800000" flipV="1">
            <a:off x="917575" y="819150"/>
            <a:ext cx="10243820" cy="4799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IN" sz="1800" b="1" u="sng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ARDUINO: 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                 Code has been installed in the board.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IN" sz="1800" b="1" u="sng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LCD: </a:t>
            </a:r>
            <a:endParaRPr lang="en-US" altLang="en-IN" sz="1800" b="1" u="sng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         following connection done for lcd-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Vss with </a:t>
            </a:r>
            <a:r>
              <a:rPr lang="en-US" altLang="en-IN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GND</a:t>
            </a: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pin of </a:t>
            </a: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Arduino UNO board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Vdd with +5 volts.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Vo with middle pin of potentiometer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RS with digital pin 12 of Arduino UNO board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RW with </a:t>
            </a:r>
            <a:r>
              <a:rPr lang="en-US" altLang="en-IN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GND</a:t>
            </a: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pin of Arduino UNO board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E with digital pin 11 of Arduino UNO board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D4 with digital pin 5 of Arduino UNO board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D5 with digital pin 4 of Arduino UNO board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D6 with digital pin 3 of Arduino UNO board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D7 with digital pin 2 of Arduino UNO board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A  with +5 volts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K with ground pin of Arduino UNO</a:t>
            </a:r>
            <a:r>
              <a:rPr lang="en-US" altLang="en-IN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board</a:t>
            </a:r>
            <a:endParaRPr kumimoji="0" lang="en-US" altLang="en-IN" sz="15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</p:txBody>
      </p:sp>
      <p:pic>
        <p:nvPicPr>
          <p:cNvPr id="6" name="Content Placeholder 5" descr="16X2-LCD-PINS-e153876679715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203950" y="3825240"/>
            <a:ext cx="4761865" cy="144653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6" name="직사각형 37"/>
          <p:cNvSpPr>
            <a:spLocks noChangeArrowheads="1"/>
          </p:cNvSpPr>
          <p:nvPr/>
        </p:nvSpPr>
        <p:spPr bwMode="auto">
          <a:xfrm rot="10800000" flipV="1">
            <a:off x="885190" y="250190"/>
            <a:ext cx="10661650" cy="65544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IN" sz="1800" b="1" u="sng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HC-SRO4 SENSOR: </a:t>
            </a:r>
            <a:endParaRPr lang="en-US" altLang="en-IN" sz="1800" b="1" u="sng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Vcc pin with +5 volts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US" altLang="en-IN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Trigger </a:t>
            </a: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pin with </a:t>
            </a: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with digital pin 13 of Arduino UNO board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US" altLang="en-IN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Echo</a:t>
            </a: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pin with </a:t>
            </a: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with digital pin 8 of Arduino UNO board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GND pin with </a:t>
            </a:r>
            <a:r>
              <a:rPr lang="en-US" altLang="en-IN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GND</a:t>
            </a:r>
            <a:r>
              <a:rPr lang="en-IN" altLang="en-US" sz="15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pin of Arduino UNO board</a:t>
            </a:r>
            <a:endParaRPr lang="en-IN" altLang="en-US" sz="1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IN" sz="1800" b="1" u="sng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POTENTIOMETER: </a:t>
            </a:r>
            <a:endParaRPr lang="en-US" altLang="en-IN" sz="1800" b="1" u="sng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IN" altLang="en-US" sz="1600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IN" sz="1600">
                <a:sym typeface="+mn-ea"/>
              </a:rPr>
              <a:t>L</a:t>
            </a:r>
            <a:r>
              <a:rPr lang="en-IN" altLang="en-US" sz="1600">
                <a:sym typeface="+mn-ea"/>
              </a:rPr>
              <a:t>eft pin with +5 volt</a:t>
            </a:r>
            <a:r>
              <a:rPr lang="en-US" altLang="en-IN" sz="1600">
                <a:sym typeface="+mn-ea"/>
              </a:rPr>
              <a:t> supply</a:t>
            </a:r>
            <a:endParaRPr lang="en-IN" altLang="en-US" sz="1600">
              <a:sym typeface="+mn-ea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IN" sz="16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M</a:t>
            </a:r>
            <a:r>
              <a:rPr lang="en-IN" altLang="en-US" sz="1600">
                <a:sym typeface="+mn-ea"/>
              </a:rPr>
              <a:t>iddle pin with LCD PIN V0</a:t>
            </a:r>
            <a:endParaRPr lang="en-IN" altLang="en-US" sz="1600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IN" sz="1600">
                <a:sym typeface="+mn-ea"/>
              </a:rPr>
              <a:t>R</a:t>
            </a:r>
            <a:r>
              <a:rPr lang="en-IN" altLang="en-US" sz="1600">
                <a:sym typeface="+mn-ea"/>
              </a:rPr>
              <a:t>ight pin with</a:t>
            </a:r>
            <a:r>
              <a:rPr lang="en-US" altLang="en-IN" sz="1600">
                <a:sym typeface="+mn-ea"/>
              </a:rPr>
              <a:t> GND </a:t>
            </a:r>
            <a:r>
              <a:rPr lang="en-IN" altLang="en-US" sz="1600">
                <a:sym typeface="+mn-ea"/>
              </a:rPr>
              <a:t>pin of Arduino UNO board</a:t>
            </a:r>
            <a:endParaRPr lang="en-IN" altLang="en-US" sz="1600">
              <a:sym typeface="+mn-ea"/>
            </a:endParaRPr>
          </a:p>
          <a:p>
            <a:pPr>
              <a:buFont typeface="Wingdings" panose="05000000000000000000" charset="0"/>
            </a:pPr>
            <a:endParaRPr lang="en-US" altLang="en-IN" sz="1600" b="1" u="sng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buFont typeface="Wingdings" panose="05000000000000000000" charset="0"/>
            </a:pPr>
            <a:endParaRPr lang="en-US" altLang="en-IN" sz="1600" b="1" u="sng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buFont typeface="Wingdings" panose="05000000000000000000" charset="0"/>
            </a:pPr>
            <a:r>
              <a:rPr lang="en-US" altLang="en-IN" sz="1600" b="1" u="sng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BUZZER:</a:t>
            </a:r>
            <a:endParaRPr kumimoji="0" lang="en-US" altLang="en-I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altLang="en-IN" sz="1600">
                <a:sym typeface="+mn-ea"/>
              </a:rPr>
              <a:t>Positive terminal to pin 13 of Arduino</a:t>
            </a:r>
            <a:endParaRPr lang="en-US" altLang="en-IN" sz="1600">
              <a:sym typeface="+mn-ea"/>
            </a:endParaRPr>
          </a:p>
          <a:p>
            <a:pPr>
              <a:buFont typeface="Wingdings" panose="05000000000000000000" charset="0"/>
              <a:buChar char="Ø"/>
            </a:pPr>
            <a:r>
              <a:rPr kumimoji="0" lang="en-US" altLang="en-I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  <a:sym typeface="+mn-ea"/>
              </a:rPr>
              <a:t>Negative terminal to GND</a:t>
            </a:r>
            <a:endParaRPr kumimoji="0" lang="en-US" altLang="en-I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  <a:p>
            <a:pPr>
              <a:buFont typeface="Wingdings" panose="05000000000000000000" charset="0"/>
              <a:buChar char="Ø"/>
            </a:pPr>
            <a:endParaRPr kumimoji="0" lang="en-US" altLang="en-I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  <a:p>
            <a:pPr>
              <a:buFont typeface="Wingdings" panose="05000000000000000000" charset="0"/>
              <a:buChar char="Ø"/>
            </a:pPr>
            <a:endParaRPr kumimoji="0" lang="en-US" altLang="en-I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 sz="1600" b="1" u="sng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LED:</a:t>
            </a:r>
            <a:endParaRPr lang="en-IN" altLang="en-US" sz="1600" b="1" u="sng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altLang="en-IN" sz="1600">
                <a:sym typeface="+mn-ea"/>
              </a:rPr>
              <a:t>Positive terminal to pin 13 of Arduino</a:t>
            </a:r>
            <a:endParaRPr lang="en-US" altLang="en-IN" sz="1600">
              <a:sym typeface="+mn-ea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altLang="en-IN" sz="160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  <a:sym typeface="+mn-ea"/>
              </a:rPr>
              <a:t>Negative terminal to GND</a:t>
            </a:r>
            <a:endParaRPr kumimoji="0" lang="en-US" altLang="en-I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  <a:p>
            <a:pPr>
              <a:buFont typeface="Wingdings" panose="05000000000000000000" charset="0"/>
              <a:buChar char="Ø"/>
            </a:pPr>
            <a:endParaRPr lang="en-US" altLang="en-IN" sz="1600">
              <a:sym typeface="+mn-ea"/>
            </a:endParaRPr>
          </a:p>
          <a:p>
            <a:pPr>
              <a:buFont typeface="Wingdings" panose="05000000000000000000" charset="0"/>
            </a:pPr>
            <a:endParaRPr kumimoji="0" lang="en-IN" altLang="en-US" sz="1600" b="1" i="0" u="sng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  <a:p>
            <a:pPr>
              <a:buFont typeface="Wingdings" panose="05000000000000000000" charset="0"/>
            </a:pPr>
            <a:endParaRPr kumimoji="0" lang="en-IN" altLang="en-US" sz="1600" b="1" i="0" u="sng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  <a:p>
            <a:pPr>
              <a:buFont typeface="Wingdings" panose="05000000000000000000" charset="0"/>
            </a:pPr>
            <a:endParaRPr kumimoji="0" lang="en-IN" altLang="en-US" sz="1600" b="1" i="0" u="sng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0075" y="2277110"/>
            <a:ext cx="1019810" cy="101981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265" y="3681095"/>
            <a:ext cx="1764665" cy="9918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6565" y="250190"/>
            <a:ext cx="1794510" cy="1794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8365" y="4869180"/>
            <a:ext cx="2088515" cy="15665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1595755" y="332740"/>
            <a:ext cx="22542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IN" sz="20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Setup</a:t>
            </a:r>
            <a:endParaRPr lang="en-US" altLang="en-IN" sz="2000" b="1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5415" y="909320"/>
            <a:ext cx="9141460" cy="54559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직사각형 61"/>
          <p:cNvSpPr/>
          <p:nvPr/>
        </p:nvSpPr>
        <p:spPr>
          <a:xfrm>
            <a:off x="1878965" y="297180"/>
            <a:ext cx="3332480" cy="4298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altLang="en-IN" sz="2200" u="sng" dirty="0">
                <a:latin typeface="Arial Black" panose="020B0A04020102020204" pitchFamily="34" charset="0"/>
                <a:ea typeface="Malgun Gothic" panose="020B0503020000020004" charset="-127"/>
              </a:rPr>
              <a:t>Codin</a:t>
            </a:r>
            <a:r>
              <a:rPr lang="en-IN" altLang="en-US" sz="2200" u="sng" dirty="0">
                <a:latin typeface="Arial Black" panose="020B0A04020102020204" pitchFamily="34" charset="0"/>
                <a:ea typeface="Malgun Gothic" panose="020B0503020000020004" charset="-127"/>
              </a:rPr>
              <a:t>g</a:t>
            </a:r>
            <a:endParaRPr lang="en-IN" altLang="en-US" sz="2200" u="sng" dirty="0">
              <a:latin typeface="Arial Black" panose="020B0A04020102020204" pitchFamily="34" charset="0"/>
              <a:ea typeface="Malgun Gothic" panose="020B0503020000020004" charset="-127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325" y="1082040"/>
            <a:ext cx="10888980" cy="466661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9175" y="332740"/>
            <a:ext cx="10164445" cy="599313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1595755" y="332740"/>
            <a:ext cx="48031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PROTOTYPE RESULT</a:t>
            </a:r>
            <a:endParaRPr lang="en-IN" altLang="en-US" sz="2000" b="1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9425" y="1304925"/>
            <a:ext cx="5112385" cy="530161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8895" y="1485265"/>
            <a:ext cx="5196205" cy="505396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351405" y="800735"/>
            <a:ext cx="97008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IN" altLang="en-US" b="1" i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" panose="020B0502040204020203" charset="0"/>
                <a:cs typeface="Bahnschrift Light" panose="020B0502040204020203" charset="0"/>
                <a:sym typeface="+mn-ea"/>
              </a:rPr>
              <a:t>* we have fixed the range in simulation to 10cm for convenience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D:\아초_C\ah\템플릿작업\템플릿_27\png\0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195" name="Picture 4" descr="D:\아초_C\ah\템플릿작업\템플릿_27\png\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350" y="1449388"/>
            <a:ext cx="1035050" cy="10017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196" name="Picture 5" descr="D:\아초_C\ah\템플릿작업\템플릿_27\png\0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8438" y="1412875"/>
            <a:ext cx="676275" cy="9159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직사각형 5"/>
          <p:cNvSpPr/>
          <p:nvPr/>
        </p:nvSpPr>
        <p:spPr>
          <a:xfrm>
            <a:off x="3952875" y="2652713"/>
            <a:ext cx="4975225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Group Members</a:t>
            </a:r>
            <a:endParaRPr kumimoji="0" lang="en-IN" altLang="en-US" sz="1400" b="0" i="0" u="none" strike="noStrike" kern="1200" cap="none" spc="0" normalizeH="0" baseline="0" noProof="0" dirty="0" err="1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19475" y="2653030"/>
            <a:ext cx="57658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7368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01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7368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419475" y="3433445"/>
            <a:ext cx="57658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2C4A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02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2C4A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918585" y="3434080"/>
            <a:ext cx="5009515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Introduction 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419475" y="4142105"/>
            <a:ext cx="57658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E81E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03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5E81E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952875" y="4162425"/>
            <a:ext cx="4975225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Components &amp; Software</a:t>
            </a:r>
            <a:endParaRPr kumimoji="0" lang="en-IN" altLang="en-US" sz="1400" b="0" i="0" u="none" strike="noStrike" kern="1200" cap="none" spc="0" normalizeH="0" baseline="0" noProof="0" dirty="0" err="1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405505" y="4818380"/>
            <a:ext cx="60261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324F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04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324FC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952875" y="4943475"/>
            <a:ext cx="4975225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Working &amp; Coding</a:t>
            </a:r>
            <a:r>
              <a:rPr kumimoji="0" lang="en-US" altLang="en-IN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endParaRPr kumimoji="0" lang="en-US" altLang="ko-KR" sz="1000" b="0" i="0" u="none" strike="noStrike" kern="1200" cap="none" spc="0" normalizeH="0" baseline="0" noProof="0" dirty="0" err="1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419475" y="5659755"/>
            <a:ext cx="54927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647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05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5647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952875" y="5683250"/>
            <a:ext cx="4975225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Conclusion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213" name="직사각형 24"/>
          <p:cNvSpPr/>
          <p:nvPr/>
        </p:nvSpPr>
        <p:spPr>
          <a:xfrm>
            <a:off x="5487670" y="1043305"/>
            <a:ext cx="467296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altLang="ko-K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HY견고딕" pitchFamily="18" charset="-127"/>
              </a:rPr>
              <a:t>C</a:t>
            </a:r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HY견고딕" pitchFamily="18" charset="-127"/>
              </a:rPr>
              <a:t>ontents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HY견고딕" pitchFamily="18" charset="-127"/>
            </a:endParaRPr>
          </a:p>
        </p:txBody>
      </p:sp>
      <p:pic>
        <p:nvPicPr>
          <p:cNvPr id="8214" name="Picture 3" descr="D:\아초_C\ah\템플릿작업\템플릿_27\png\05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1700" y="765175"/>
            <a:ext cx="3678238" cy="12636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608455" y="233045"/>
            <a:ext cx="84791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 b="1" u="sng"/>
              <a:t>PROTEUS   simulation platform</a:t>
            </a:r>
            <a:endParaRPr lang="en-IN" altLang="en-US" sz="2000" b="1" u="sng"/>
          </a:p>
        </p:txBody>
      </p:sp>
      <p:sp>
        <p:nvSpPr>
          <p:cNvPr id="7" name="Text Box 6"/>
          <p:cNvSpPr txBox="1"/>
          <p:nvPr/>
        </p:nvSpPr>
        <p:spPr>
          <a:xfrm>
            <a:off x="950595" y="646430"/>
            <a:ext cx="10062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>
                <a:sym typeface="+mn-ea"/>
              </a:rPr>
              <a:t>Simulation platform for simulating the project used  here is “PROTEUS”.</a:t>
            </a:r>
            <a:endParaRPr lang="en-IN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IN">
                <a:sym typeface="+mn-ea"/>
              </a:rPr>
              <a:t>Its a </a:t>
            </a:r>
            <a:r>
              <a:rPr lang="en-IN">
                <a:sym typeface="+mn-ea"/>
              </a:rPr>
              <a:t>software tool suite used primarily for electronic design automation.</a:t>
            </a:r>
            <a:endParaRPr lang="en-IN">
              <a:sym typeface="+mn-ea"/>
            </a:endParaRPr>
          </a:p>
        </p:txBody>
      </p:sp>
      <p:pic>
        <p:nvPicPr>
          <p:cNvPr id="3" name="Picture 2" descr="WhatsApp Image 2021-04-09 at 17.18.5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1860" y="1377315"/>
            <a:ext cx="10560050" cy="505269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1" name="Content Placeholder 20" descr="1618061540256"/>
          <p:cNvPicPr>
            <a:picLocks noChangeAspect="1"/>
          </p:cNvPicPr>
          <p:nvPr>
            <p:ph sz="half" idx="2"/>
          </p:nvPr>
        </p:nvPicPr>
        <p:blipFill>
          <a:blip r:embed="rId1"/>
          <a:srcRect l="24693" t="11714" r="10837"/>
          <a:stretch>
            <a:fillRect/>
          </a:stretch>
        </p:blipFill>
        <p:spPr>
          <a:xfrm>
            <a:off x="427990" y="1285240"/>
            <a:ext cx="5221605" cy="52177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ext Box 1"/>
          <p:cNvSpPr txBox="1"/>
          <p:nvPr/>
        </p:nvSpPr>
        <p:spPr>
          <a:xfrm>
            <a:off x="1608455" y="233045"/>
            <a:ext cx="84791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 b="1" u="sng"/>
              <a:t>PROTEUS   simulation Result</a:t>
            </a:r>
            <a:endParaRPr lang="en-IN" altLang="en-US" sz="2000" b="1" u="sng"/>
          </a:p>
        </p:txBody>
      </p:sp>
      <p:pic>
        <p:nvPicPr>
          <p:cNvPr id="6" name="Content Placeholder 5" descr="1618061153299"/>
          <p:cNvPicPr>
            <a:picLocks noChangeAspect="1"/>
          </p:cNvPicPr>
          <p:nvPr>
            <p:ph sz="half" idx="1"/>
          </p:nvPr>
        </p:nvPicPr>
        <p:blipFill>
          <a:blip r:embed="rId2"/>
          <a:srcRect l="24894" t="11288" r="10637"/>
          <a:stretch>
            <a:fillRect/>
          </a:stretch>
        </p:blipFill>
        <p:spPr>
          <a:xfrm>
            <a:off x="5789930" y="1285240"/>
            <a:ext cx="5330825" cy="52177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 Box 4"/>
          <p:cNvSpPr txBox="1"/>
          <p:nvPr/>
        </p:nvSpPr>
        <p:spPr>
          <a:xfrm>
            <a:off x="2351405" y="800735"/>
            <a:ext cx="97008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IN" altLang="en-US" b="1" i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" panose="020B0502040204020203" charset="0"/>
                <a:cs typeface="Bahnschrift Light" panose="020B0502040204020203" charset="0"/>
                <a:sym typeface="+mn-ea"/>
              </a:rPr>
              <a:t>* we have fixed the range in simulation to 300 cm for convenience</a:t>
            </a:r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직사각형 61"/>
          <p:cNvSpPr/>
          <p:nvPr/>
        </p:nvSpPr>
        <p:spPr>
          <a:xfrm>
            <a:off x="1878965" y="297180"/>
            <a:ext cx="3332480" cy="4298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IN" altLang="en-US" sz="2200" u="sng" dirty="0">
                <a:latin typeface="Arial Black" panose="020B0A04020102020204" pitchFamily="34" charset="0"/>
                <a:ea typeface="Malgun Gothic" panose="020B0503020000020004" charset="-127"/>
              </a:rPr>
              <a:t>Conclusion</a:t>
            </a:r>
            <a:endParaRPr lang="en-IN" altLang="en-US" sz="2200" u="sng" dirty="0">
              <a:latin typeface="Arial Black" panose="020B0A04020102020204" pitchFamily="34" charset="0"/>
              <a:ea typeface="Malgun Gothic" panose="020B0503020000020004" charset="-127"/>
            </a:endParaRPr>
          </a:p>
        </p:txBody>
      </p:sp>
      <p:sp>
        <p:nvSpPr>
          <p:cNvPr id="2" name="직사각형 37"/>
          <p:cNvSpPr>
            <a:spLocks noChangeArrowheads="1"/>
          </p:cNvSpPr>
          <p:nvPr/>
        </p:nvSpPr>
        <p:spPr bwMode="auto">
          <a:xfrm rot="10800000" flipH="1" flipV="1">
            <a:off x="857885" y="400685"/>
            <a:ext cx="748030" cy="3371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600" b="1" i="0" u="none" strike="noStrike" kern="1200" cap="none" spc="0" normalizeH="0" baseline="0" noProof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0</a:t>
            </a:r>
            <a:r>
              <a:rPr kumimoji="0" lang="en-US" altLang="en-IN" sz="1600" b="1" i="0" u="none" strike="noStrike" kern="1200" cap="none" spc="0" normalizeH="0" baseline="0" noProof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5</a:t>
            </a:r>
            <a:endParaRPr kumimoji="0" lang="en-US" altLang="en-IN" sz="1600" b="1" i="0" u="none" strike="noStrike" kern="1200" cap="none" spc="0" normalizeH="0" baseline="0" noProof="0" dirty="0" err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</p:txBody>
      </p:sp>
      <p:sp>
        <p:nvSpPr>
          <p:cNvPr id="66" name="직사각형 37"/>
          <p:cNvSpPr>
            <a:spLocks noChangeArrowheads="1"/>
          </p:cNvSpPr>
          <p:nvPr/>
        </p:nvSpPr>
        <p:spPr bwMode="auto">
          <a:xfrm rot="10800000" flipV="1">
            <a:off x="1271905" y="928370"/>
            <a:ext cx="9291320" cy="4799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The goal of our project was to learn the implementation of obstacle detector as a whole in a system with the help of ardunio algorithm. We also get a experience on Proteus </a:t>
            </a: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electronic design suite app.</a:t>
            </a: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IN" altLang="en-US" sz="1800" u="sng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Future scope:-</a:t>
            </a:r>
            <a:endParaRPr lang="en-IN" altLang="en-US" sz="1800" u="sng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Alert parking system in cars, or the self driving cars has a major advantage </a:t>
            </a: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from the system.</a:t>
            </a: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It can be used to improve the braking system of automobile preventing accidents. </a:t>
            </a: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It can be used a improve in the mobility as well as safety of visually impaired people </a:t>
            </a: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specially in unfamiliar environment.</a:t>
            </a:r>
            <a:endParaRPr lang="en-IN" altLang="en-US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IN" altLang="en-US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</a:t>
            </a:r>
            <a:endParaRPr lang="en-US" alt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At a economic level this can be helpfull in home security as a warning of intruder.</a:t>
            </a:r>
            <a:endParaRPr 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IN" sz="18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IN" sz="18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290" name="Picture 2" descr="D:\아초_C\ah\템플릿작업\템플릿_27\png\02.png"/>
          <p:cNvPicPr>
            <a:picLocks noChangeAspect="1"/>
          </p:cNvPicPr>
          <p:nvPr/>
        </p:nvPicPr>
        <p:blipFill>
          <a:blip r:embed="rId1"/>
          <a:srcRect l="7915" t="8777" b="8238"/>
          <a:stretch>
            <a:fillRect/>
          </a:stretch>
        </p:blipFill>
        <p:spPr>
          <a:xfrm>
            <a:off x="1235710" y="1593215"/>
            <a:ext cx="10307320" cy="49904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1" name="Picture 2" descr="D:\아초_C\ah\템플릿작업\템플릿_27\png\03.png"/>
          <p:cNvPicPr>
            <a:picLocks noChangeAspect="1"/>
          </p:cNvPicPr>
          <p:nvPr/>
        </p:nvPicPr>
        <p:blipFill>
          <a:blip r:embed="rId2"/>
          <a:srcRect t="50000" b="12288"/>
          <a:stretch>
            <a:fillRect/>
          </a:stretch>
        </p:blipFill>
        <p:spPr>
          <a:xfrm>
            <a:off x="1524000" y="0"/>
            <a:ext cx="9144000" cy="944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4232910" y="1073150"/>
            <a:ext cx="44932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US" altLang="ko-KR" sz="4400" b="1" kern="1200" cap="none" spc="-150" normalizeH="0" baseline="0" noProof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ea typeface="HY견고딕" pitchFamily="18" charset="-127"/>
                <a:cs typeface="Arial" panose="020B0604020202020204" pitchFamily="34" charset="0"/>
              </a:rPr>
              <a:t>THANK</a:t>
            </a:r>
            <a:r>
              <a:rPr kumimoji="0" lang="en-IN" altLang="en-US" sz="4400" b="1" kern="1200" cap="none" spc="-150" normalizeH="0" baseline="0" noProof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ea typeface="HY견고딕" pitchFamily="18" charset="-127"/>
                <a:cs typeface="Arial" panose="020B0604020202020204" pitchFamily="34" charset="0"/>
              </a:rPr>
              <a:t>  </a:t>
            </a:r>
            <a:r>
              <a:rPr kumimoji="0" lang="en-US" altLang="ko-KR" sz="4400" b="1" kern="1200" cap="none" spc="-150" normalizeH="0" baseline="0" noProof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ea typeface="HY견고딕" pitchFamily="18" charset="-127"/>
                <a:cs typeface="Arial" panose="020B0604020202020204" pitchFamily="34" charset="0"/>
              </a:rPr>
              <a:t> YOU</a:t>
            </a:r>
            <a:endParaRPr kumimoji="0" lang="en-US" altLang="ko-KR" sz="4400" b="1" kern="1200" cap="none" spc="-150" normalizeH="0" baseline="0" noProof="0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  <a:ea typeface="HY견고딕" pitchFamily="18" charset="-127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59990" y="2415540"/>
            <a:ext cx="5920740" cy="22377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1807258  |  Ashish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1807259  |  Ashutosh Yadav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1807265  |  B.Dheeraj Chandan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1807266  |  Biswayan Banerjee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1807292  |  P. Sai Manohar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</p:txBody>
      </p:sp>
      <p:pic>
        <p:nvPicPr>
          <p:cNvPr id="3" name="Picture 2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515" y="3465195"/>
            <a:ext cx="1499235" cy="3879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 descr="1610372883768"/>
          <p:cNvPicPr>
            <a:picLocks noChangeAspect="1"/>
          </p:cNvPicPr>
          <p:nvPr/>
        </p:nvPicPr>
        <p:blipFill>
          <a:blip r:embed="rId4"/>
          <a:srcRect l="18933" t="17171" r="11928" b="76890"/>
          <a:stretch>
            <a:fillRect/>
          </a:stretch>
        </p:blipFill>
        <p:spPr>
          <a:xfrm>
            <a:off x="5390515" y="3933190"/>
            <a:ext cx="1549400" cy="4159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5910" y="2889250"/>
            <a:ext cx="1417320" cy="4845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8300" y="2385060"/>
            <a:ext cx="1426845" cy="4210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5847715" y="3925570"/>
            <a:ext cx="535940" cy="14878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Picture 2" descr="D:\아초_C\ah\템플릿작업\템플릿_27\png\02.png"/>
          <p:cNvPicPr>
            <a:picLocks noChangeAspect="1"/>
          </p:cNvPicPr>
          <p:nvPr/>
        </p:nvPicPr>
        <p:blipFill>
          <a:blip r:embed="rId1"/>
          <a:srcRect l="7915" t="8777" b="8238"/>
          <a:stretch>
            <a:fillRect/>
          </a:stretch>
        </p:blipFill>
        <p:spPr>
          <a:xfrm>
            <a:off x="2423795" y="405130"/>
            <a:ext cx="8066405" cy="54552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538980" y="3486150"/>
            <a:ext cx="3417570" cy="1283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1807258  |  Ashish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1807259  |  Ashutosh Yadav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1807265  |  B.Dheeraj Chandan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1807266  |  Biswayan Banerjee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1550" b="1" kern="1200" cap="none" spc="-20" normalizeH="0" baseline="0" noProof="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1807292  |  P. Sai Manohar</a:t>
            </a:r>
            <a:endParaRPr kumimoji="0" lang="en-IN" altLang="en-US" sz="1550" b="1" kern="1200" cap="none" spc="-20" normalizeH="0" baseline="0" noProof="0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49420" y="1910715"/>
            <a:ext cx="37966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ctr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2800" b="1" kern="1200" cap="none" spc="-100" normalizeH="0" baseline="0" noProof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HY견고딕" pitchFamily="18" charset="-127"/>
                <a:cs typeface="Arial" panose="020B0604020202020204" pitchFamily="34" charset="0"/>
              </a:rPr>
              <a:t>Prof.  R.K Khanna</a:t>
            </a:r>
            <a:endParaRPr kumimoji="0" lang="en-IN" altLang="en-US" sz="2800" b="1" kern="1200" cap="none" spc="-100" normalizeH="0" baseline="0" noProof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HY견고딕" pitchFamily="18" charset="-127"/>
              <a:cs typeface="Arial" panose="020B0604020202020204" pitchFamily="34" charset="0"/>
            </a:endParaRPr>
          </a:p>
        </p:txBody>
      </p:sp>
      <p:pic>
        <p:nvPicPr>
          <p:cNvPr id="9222" name="Picture 2" descr="D:\아초_C\ah\템플릿작업\템플릿_27\png\03.png"/>
          <p:cNvPicPr>
            <a:picLocks noChangeAspect="1"/>
          </p:cNvPicPr>
          <p:nvPr/>
        </p:nvPicPr>
        <p:blipFill>
          <a:blip r:embed="rId2"/>
          <a:srcRect t="50000" b="12288"/>
          <a:stretch>
            <a:fillRect/>
          </a:stretch>
        </p:blipFill>
        <p:spPr>
          <a:xfrm>
            <a:off x="1524000" y="0"/>
            <a:ext cx="9144000" cy="63754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23" name="Picture 5" descr="D:\아초_C\ah\템플릿작업\템플릿_27\png\0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2020" y="6000115"/>
            <a:ext cx="821055" cy="7226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TextBox 7"/>
          <p:cNvSpPr txBox="1"/>
          <p:nvPr/>
        </p:nvSpPr>
        <p:spPr>
          <a:xfrm rot="10800000" flipH="1" flipV="1">
            <a:off x="3395980" y="836930"/>
            <a:ext cx="5349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algn="ctr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en-IN" altLang="en-US" sz="2400" kern="1200" cap="none" spc="-100" normalizeH="0" baseline="0" noProof="0" dirty="0" smtClean="0">
                <a:latin typeface="Arial" panose="020B0604020202020204" pitchFamily="34" charset="0"/>
                <a:ea typeface="HY견고딕" pitchFamily="18" charset="-127"/>
                <a:cs typeface="Arial" panose="020B0604020202020204" pitchFamily="34" charset="0"/>
              </a:rPr>
              <a:t>Under the guidance of :</a:t>
            </a:r>
            <a:endParaRPr kumimoji="0" lang="en-IN" altLang="en-US" sz="2400" kern="1200" cap="none" spc="-100" normalizeH="0" baseline="0" noProof="0" dirty="0" smtClean="0">
              <a:latin typeface="Arial" panose="020B0604020202020204" pitchFamily="34" charset="0"/>
              <a:ea typeface="HY견고딕" pitchFamily="18" charset="-127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직사각형 61"/>
          <p:cNvSpPr/>
          <p:nvPr/>
        </p:nvSpPr>
        <p:spPr>
          <a:xfrm>
            <a:off x="1687195" y="273685"/>
            <a:ext cx="430149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IN" altLang="en-US" sz="2400" u="sng" dirty="0">
                <a:latin typeface="Arial Black" panose="020B0A04020102020204" pitchFamily="34" charset="0"/>
                <a:ea typeface="Malgun Gothic" panose="020B0503020000020004" charset="-127"/>
              </a:rPr>
              <a:t>Introduction</a:t>
            </a:r>
            <a:endParaRPr lang="en-IN" altLang="en-US" sz="2400" u="sng" dirty="0">
              <a:latin typeface="Arial Black" panose="020B0A04020102020204" pitchFamily="34" charset="0"/>
              <a:ea typeface="Malgun Gothic" panose="020B0503020000020004" charset="-127"/>
            </a:endParaRPr>
          </a:p>
        </p:txBody>
      </p:sp>
      <p:sp>
        <p:nvSpPr>
          <p:cNvPr id="2" name="직사각형 37"/>
          <p:cNvSpPr>
            <a:spLocks noChangeArrowheads="1"/>
          </p:cNvSpPr>
          <p:nvPr/>
        </p:nvSpPr>
        <p:spPr bwMode="auto">
          <a:xfrm rot="10800000" flipH="1" flipV="1">
            <a:off x="734060" y="348615"/>
            <a:ext cx="579120" cy="3371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600" b="1" i="0" u="none" strike="noStrike" kern="1200" cap="none" spc="0" normalizeH="0" baseline="0" noProof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02</a:t>
            </a:r>
            <a:endParaRPr kumimoji="0" lang="en-IN" altLang="en-US" sz="1600" b="1" i="0" u="none" strike="noStrike" kern="1200" cap="none" spc="0" normalizeH="0" baseline="0" noProof="0" dirty="0" err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</p:txBody>
      </p:sp>
      <p:sp>
        <p:nvSpPr>
          <p:cNvPr id="66" name="직사각형 37"/>
          <p:cNvSpPr>
            <a:spLocks noChangeArrowheads="1"/>
          </p:cNvSpPr>
          <p:nvPr/>
        </p:nvSpPr>
        <p:spPr bwMode="auto">
          <a:xfrm rot="10800000" flipV="1">
            <a:off x="698500" y="989330"/>
            <a:ext cx="11343005" cy="42157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IN" altLang="en-US" sz="16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OBSTACLE DETECTOR USING ULTRASONIC SENSOR</a:t>
            </a:r>
            <a:endParaRPr lang="en-IN" altLang="en-US" sz="1600" b="1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N" altLang="en-US" sz="1800" b="1" i="0" u="sng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800" i="0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Obstacle detection is a process where we combined the sensor with algorithm to detect any obstacle </a:t>
            </a:r>
            <a:endParaRPr kumimoji="0" lang="en-IN" altLang="en-US" sz="1800" i="0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800" i="0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coming in patway of the sensor. Here we are focusing in automobile sector.</a:t>
            </a:r>
            <a:endParaRPr kumimoji="0" lang="en-IN" altLang="en-US" sz="1800" i="0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N" altLang="en-US" sz="1800" i="0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800" i="0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We generally use the  Ultrasonic sensor for the sensing purpose of obstacle, as they come under the</a:t>
            </a:r>
            <a:endParaRPr kumimoji="0" lang="en-IN" altLang="en-US" sz="1800" i="0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800" i="0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list of Proximity sensor( no physical contact), and are less expensive.</a:t>
            </a:r>
            <a:endParaRPr kumimoji="0" lang="en-IN" altLang="en-US" sz="1800" i="0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N" altLang="en-US" sz="1800" i="0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800" i="0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Ultrasonic sensors are the device which work on electrical-mechanical wave conversion to detect</a:t>
            </a:r>
            <a:endParaRPr kumimoji="0" lang="en-IN" altLang="en-US" sz="1800" i="0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defRPr/>
            </a:pPr>
            <a:r>
              <a:rPr kumimoji="0" lang="en-IN" altLang="en-US" sz="1800" i="0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the obstacle. It transmit the longitudinal waves at particular interval of time and </a:t>
            </a:r>
            <a:r>
              <a:rPr lang="en-IN" altLang="en-US" sz="180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  <a:sym typeface="+mn-ea"/>
              </a:rPr>
              <a:t>comes under active</a:t>
            </a:r>
            <a:endParaRPr lang="en-IN" altLang="en-US" sz="180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  <a:sym typeface="+mn-ea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defRPr/>
            </a:pPr>
            <a:r>
              <a:rPr lang="en-IN" altLang="en-US" sz="180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  <a:sym typeface="+mn-ea"/>
              </a:rPr>
              <a:t>method of doing it.</a:t>
            </a:r>
            <a:endParaRPr kumimoji="0" lang="en-I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N" altLang="en-US" sz="1800" i="0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800" i="0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The use of sensor is  in economic range compared to computer  vision and LIDAR system. We have </a:t>
            </a:r>
            <a:endParaRPr kumimoji="0" lang="en-IN" altLang="en-US" sz="1800" i="0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800" i="0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added a buzzer with a LED for the alert  purpose if distance reaches to collision factor. </a:t>
            </a:r>
            <a:endParaRPr kumimoji="0" lang="en-IN" altLang="en-US" sz="1800" b="1" i="0" u="sng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N" altLang="en-US" sz="1800" b="1" i="0" u="sng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685925" y="511810"/>
            <a:ext cx="7872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sz="24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 Black" panose="020B0A04020102020204" pitchFamily="34" charset="0"/>
              </a:rPr>
              <a:t>Components &amp; Software Required for</a:t>
            </a:r>
            <a:endParaRPr lang="en-IN" altLang="en-US" sz="2400" b="1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pPr algn="ctr"/>
            <a:r>
              <a:rPr lang="en-IN" altLang="en-US" sz="24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 Black" panose="020B0A04020102020204" pitchFamily="34" charset="0"/>
              </a:rPr>
              <a:t> operating :</a:t>
            </a:r>
            <a:r>
              <a:rPr lang="en-IN" altLang="en-US" sz="18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 Black" panose="020B0A04020102020204" pitchFamily="34" charset="0"/>
              </a:rPr>
              <a:t> </a:t>
            </a:r>
            <a:endParaRPr lang="en-IN" altLang="en-US" sz="1800" b="1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 Black" panose="020B0A04020102020204" pitchFamily="3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847850" y="1433195"/>
            <a:ext cx="6690995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IN" altLang="en-US" sz="2000" b="1"/>
              <a:t>Electronic components :</a:t>
            </a:r>
            <a:endParaRPr lang="en-IN" altLang="en-US" sz="2000" b="1"/>
          </a:p>
          <a:p>
            <a:pPr algn="l"/>
            <a:endParaRPr lang="en-IN" altLang="en-US"/>
          </a:p>
          <a:p>
            <a:pPr algn="r"/>
            <a:r>
              <a:rPr lang="en-IN" altLang="en-US"/>
              <a:t>Arduino UNO R3 board</a:t>
            </a:r>
            <a:endParaRPr lang="en-IN" altLang="en-US"/>
          </a:p>
          <a:p>
            <a:pPr algn="r"/>
            <a:r>
              <a:rPr lang="en-IN" altLang="en-US"/>
              <a:t>Ultrasonic Sensor</a:t>
            </a:r>
            <a:endParaRPr lang="en-IN" altLang="en-US"/>
          </a:p>
          <a:p>
            <a:pPr algn="r"/>
            <a:r>
              <a:rPr lang="en-IN" altLang="en-US"/>
              <a:t>Bread Board</a:t>
            </a:r>
            <a:endParaRPr lang="en-IN" altLang="en-US"/>
          </a:p>
          <a:p>
            <a:pPr algn="r"/>
            <a:r>
              <a:rPr lang="en-IN" altLang="en-US"/>
              <a:t>Potentiometer</a:t>
            </a:r>
            <a:endParaRPr lang="en-IN" altLang="en-US"/>
          </a:p>
          <a:p>
            <a:pPr algn="r"/>
            <a:r>
              <a:rPr lang="en-IN" altLang="en-US"/>
              <a:t>Jump wires</a:t>
            </a:r>
            <a:endParaRPr lang="en-IN" altLang="en-US"/>
          </a:p>
          <a:p>
            <a:pPr algn="r"/>
            <a:r>
              <a:rPr lang="en-IN" altLang="en-US"/>
              <a:t>LCD Screen </a:t>
            </a:r>
            <a:endParaRPr lang="en-IN" altLang="en-US"/>
          </a:p>
          <a:p>
            <a:pPr algn="r"/>
            <a:r>
              <a:rPr lang="en-US" altLang="en-IN"/>
              <a:t>Buzzer</a:t>
            </a:r>
            <a:endParaRPr lang="en-IN" altLang="en-US"/>
          </a:p>
          <a:p>
            <a:pPr algn="l"/>
            <a:endParaRPr lang="en-IN" altLang="en-US"/>
          </a:p>
          <a:p>
            <a:pPr algn="l"/>
            <a:r>
              <a:rPr lang="en-IN" altLang="en-US" sz="2000" b="1">
                <a:sym typeface="+mn-ea"/>
              </a:rPr>
              <a:t>Software :</a:t>
            </a:r>
            <a:endParaRPr lang="en-IN" altLang="en-US" sz="2000" b="1">
              <a:sym typeface="+mn-ea"/>
            </a:endParaRPr>
          </a:p>
          <a:p>
            <a:pPr algn="l"/>
            <a:endParaRPr lang="en-IN" altLang="en-US" b="1">
              <a:sym typeface="+mn-ea"/>
            </a:endParaRPr>
          </a:p>
          <a:p>
            <a:pPr algn="r"/>
            <a:r>
              <a:rPr lang="en-IN" altLang="en-US">
                <a:sym typeface="+mn-ea"/>
              </a:rPr>
              <a:t>Arduino IDE</a:t>
            </a:r>
            <a:endParaRPr lang="en-IN" altLang="en-US">
              <a:sym typeface="+mn-ea"/>
            </a:endParaRPr>
          </a:p>
          <a:p>
            <a:pPr algn="r"/>
            <a:r>
              <a:rPr lang="en-IN" altLang="en-US"/>
              <a:t>Proteus</a:t>
            </a:r>
            <a:r>
              <a:rPr lang="en-US" altLang="en-IN"/>
              <a:t> Design Suite</a:t>
            </a:r>
            <a:endParaRPr lang="en-US" altLang="en-IN"/>
          </a:p>
        </p:txBody>
      </p:sp>
      <p:pic>
        <p:nvPicPr>
          <p:cNvPr id="13317" name="Picture 2" descr="D:\아초_C\ah\템플릿작업\템플릿_27\png\13.png"/>
          <p:cNvPicPr>
            <a:picLocks noChangeAspect="1"/>
          </p:cNvPicPr>
          <p:nvPr/>
        </p:nvPicPr>
        <p:blipFill>
          <a:blip r:embed="rId1"/>
          <a:srcRect l="7675" t="2452" r="11684" b="3387"/>
          <a:stretch>
            <a:fillRect/>
          </a:stretch>
        </p:blipFill>
        <p:spPr>
          <a:xfrm>
            <a:off x="9984740" y="5625465"/>
            <a:ext cx="1744980" cy="9740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직사각형 37"/>
          <p:cNvSpPr>
            <a:spLocks noChangeArrowheads="1"/>
          </p:cNvSpPr>
          <p:nvPr/>
        </p:nvSpPr>
        <p:spPr bwMode="auto">
          <a:xfrm rot="10800000" flipH="1" flipV="1">
            <a:off x="857885" y="400685"/>
            <a:ext cx="748030" cy="3371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en-US" sz="1600" b="1" i="0" u="none" strike="noStrike" kern="1200" cap="none" spc="0" normalizeH="0" baseline="0" noProof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0</a:t>
            </a:r>
            <a:r>
              <a:rPr kumimoji="0" lang="en-US" altLang="en-IN" sz="1600" b="1" i="0" u="none" strike="noStrike" kern="1200" cap="none" spc="0" normalizeH="0" baseline="0" noProof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Malgun Gothic" panose="020B0503020000020004" charset="-127"/>
                <a:cs typeface="Arial" panose="020B0604020202020204" pitchFamily="34" charset="0"/>
              </a:rPr>
              <a:t>3</a:t>
            </a:r>
            <a:endParaRPr kumimoji="0" lang="en-US" altLang="en-IN" sz="1600" b="1" i="0" u="none" strike="noStrike" kern="1200" cap="none" spc="0" normalizeH="0" baseline="0" noProof="0" dirty="0" err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Arial" panose="020B0604020202020204" pitchFamily="34" charset="0"/>
              <a:ea typeface="Malgun Gothic" panose="020B0503020000020004" charset="-127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462405" y="316230"/>
            <a:ext cx="82702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 b="1" u="sng"/>
              <a:t>ARDUINO UNO R3</a:t>
            </a:r>
            <a:endParaRPr lang="en-IN" altLang="en-US" sz="2000" b="1" u="sng"/>
          </a:p>
        </p:txBody>
      </p:sp>
      <p:sp>
        <p:nvSpPr>
          <p:cNvPr id="3" name="Text Box 2"/>
          <p:cNvSpPr txBox="1"/>
          <p:nvPr/>
        </p:nvSpPr>
        <p:spPr>
          <a:xfrm>
            <a:off x="1074420" y="1028065"/>
            <a:ext cx="776033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 Arduino Uno R3 is a microcontroller board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based a removable,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charset="0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dual-inline-package (DIP) ATmega328 AVR microcontroller. 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Arduino Uno is a 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open source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microcontroller board.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It has 14 digital input/output pins(of which 6 can be used as PWM 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charset="0"/>
            </a:pP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outputs), 6 analog inputs,16 MHz ceramic resonato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USB connection,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charset="0"/>
            </a:pP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a powerjack, an ICSP header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and a reset button.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It has a 8 bit RISC(reduce instruction set) processor core.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altLang="en-US" i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IN" altLang="en-US" i="1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22700" y="3753485"/>
            <a:ext cx="7055485" cy="27533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667510" y="513080"/>
            <a:ext cx="84201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 b="1" u="sng"/>
              <a:t>HC-SR04 ULTRASONIC SENSOR</a:t>
            </a:r>
            <a:endParaRPr lang="en-IN" altLang="en-US" sz="2000" b="1" u="sng"/>
          </a:p>
        </p:txBody>
      </p:sp>
      <p:sp>
        <p:nvSpPr>
          <p:cNvPr id="3" name="Text Box 2"/>
          <p:cNvSpPr txBox="1"/>
          <p:nvPr/>
        </p:nvSpPr>
        <p:spPr>
          <a:xfrm>
            <a:off x="1376045" y="1397000"/>
            <a:ext cx="1030097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Arial" panose="020B0604020202020204" pitchFamily="34" charset="0"/>
                <a:cs typeface="Arial" panose="020B0604020202020204" pitchFamily="34" charset="0"/>
              </a:rPr>
              <a:t>HC-SR04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 ultrasonic sensor also a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</a:rPr>
              <a:t> Proximity sensor detect the presence of an object without</a:t>
            </a:r>
            <a:endParaRPr lang="en-US" altLang="en-IN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</a:rPr>
              <a:t> making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</a:rPr>
              <a:t>physical contact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just like SONAR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It consists of two transducer one act as a transmitter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transmitting sound waves,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</a:rPr>
              <a:t> of 40Khz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</a:rPr>
              <a:t>at regular intervals 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and other as receiver which receive the 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reflected transmitted waves.  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They are the low powered, inexpensive and easy to interface.</a:t>
            </a:r>
            <a:endParaRPr lang="en-US" altLang="en-IN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ym typeface="+mn-ea"/>
              </a:rPr>
              <a:t>It has 4 pins: Vcc , Trig , Echo and GND</a:t>
            </a:r>
            <a:r>
              <a:rPr lang="en-IN" altLang="en-US">
                <a:sym typeface="+mn-ea"/>
              </a:rPr>
              <a:t> with specifications--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50125" y="3177540"/>
            <a:ext cx="3923665" cy="35579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719580" y="412750"/>
            <a:ext cx="43764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 b="1" u="sng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BREAD BOARD</a:t>
            </a:r>
            <a:endParaRPr lang="en-IN" altLang="en-US" sz="2000" b="1" u="sng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179195" y="1052830"/>
            <a:ext cx="712978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A breadboard is a solderless device for temporary prototype with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electronics and test circuit designs. 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Most of the electronic components can be interconnected by 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inserting their leads or terminals into the holes and then making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connections through jump wires.</a:t>
            </a:r>
            <a:endParaRPr lang="en-US"/>
          </a:p>
        </p:txBody>
      </p:sp>
      <p:pic>
        <p:nvPicPr>
          <p:cNvPr id="6" name="Picture 5" descr="IMG_2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72170" y="827405"/>
            <a:ext cx="2969895" cy="1927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Text Box 4"/>
          <p:cNvSpPr txBox="1"/>
          <p:nvPr/>
        </p:nvSpPr>
        <p:spPr>
          <a:xfrm>
            <a:off x="1665605" y="3357245"/>
            <a:ext cx="63868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 b="1" u="sng"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POTENTIOMETER</a:t>
            </a:r>
            <a:endParaRPr lang="en-IN" altLang="en-US" sz="2000" b="1" u="sng">
              <a:effectLst/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128395" y="3980180"/>
            <a:ext cx="69983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buFont typeface="Arial" panose="020B0604020202020204" pitchFamily="34" charset="0"/>
              <a:buChar char="•"/>
            </a:pPr>
            <a:r>
              <a:rPr lang="en-IN" altLang="en-US">
                <a:sym typeface="+mn-ea"/>
              </a:rPr>
              <a:t>A </a:t>
            </a:r>
            <a:r>
              <a:rPr lang="en-US" altLang="en-IN">
                <a:sym typeface="+mn-ea"/>
              </a:rPr>
              <a:t>T</a:t>
            </a:r>
            <a:r>
              <a:rPr lang="en-IN" altLang="en-US">
                <a:sym typeface="+mn-ea"/>
              </a:rPr>
              <a:t>rimpot</a:t>
            </a:r>
            <a:r>
              <a:rPr lang="en-US" altLang="en-IN">
                <a:sym typeface="+mn-ea"/>
              </a:rPr>
              <a:t> (10K) </a:t>
            </a:r>
            <a:r>
              <a:rPr lang="en-IN" altLang="en-US">
                <a:sym typeface="+mn-ea"/>
              </a:rPr>
              <a:t>potentiometer is a small potentiometer which </a:t>
            </a:r>
            <a:endParaRPr lang="en-IN" altLang="en-US">
              <a:sym typeface="+mn-ea"/>
            </a:endParaRPr>
          </a:p>
          <a:p>
            <a:pPr>
              <a:buFont typeface="Arial" panose="020B0604020202020204" pitchFamily="34" charset="0"/>
            </a:pPr>
            <a:r>
              <a:rPr lang="en-IN" altLang="en-US">
                <a:sym typeface="+mn-ea"/>
              </a:rPr>
              <a:t>is used for adjustment, tuning and calibration in circuits</a:t>
            </a:r>
            <a:r>
              <a:rPr lang="en-US"/>
              <a:t>.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altLang="en-IN"/>
              <a:t>  </a:t>
            </a:r>
            <a:r>
              <a:rPr lang="en-IN" altLang="en-US"/>
              <a:t>Here we are using to control </a:t>
            </a:r>
            <a:r>
              <a:rPr lang="en-US" altLang="en-IN"/>
              <a:t>display of</a:t>
            </a:r>
            <a:r>
              <a:rPr lang="en-IN" altLang="en-US"/>
              <a:t> LCD screen.</a:t>
            </a:r>
            <a:r>
              <a:rPr lang="en-US"/>
              <a:t> 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8840" y="4077335"/>
            <a:ext cx="1493520" cy="14935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572895" y="358140"/>
            <a:ext cx="34429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IN" sz="2000" b="1" u="sng"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JUMP WIRES</a:t>
            </a:r>
            <a:r>
              <a:rPr lang="en-US" altLang="en-IN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altLang="en-IN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092835" y="872490"/>
            <a:ext cx="7092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Connecting wires 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are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also known as Jumper wires or patch cords.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Jumper wires are typically used with breadboards and other 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  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prototyping tools in order to make it easy to change a circuit as </a:t>
            </a:r>
            <a:endParaRPr lang="en-IN" altLang="en-US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   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needed</a:t>
            </a:r>
            <a:r>
              <a:rPr lang="en-US" altLang="en-IN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</a:t>
            </a:r>
            <a:endParaRPr lang="en-US" altLang="en-IN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4" name="Content Placeholder 3" descr="816-FhWxCnL._SL1500_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688705" y="621030"/>
            <a:ext cx="2860040" cy="1566545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Text Box 8"/>
          <p:cNvSpPr txBox="1"/>
          <p:nvPr/>
        </p:nvSpPr>
        <p:spPr>
          <a:xfrm>
            <a:off x="1670685" y="2355850"/>
            <a:ext cx="22402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IN" sz="2000" b="1" u="sng"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BUZZER</a:t>
            </a:r>
            <a:r>
              <a:rPr lang="en-US" altLang="en-IN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altLang="en-IN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929005" y="3253740"/>
            <a:ext cx="52031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Buzzer or a beeper is an audio signaling 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device</a:t>
            </a:r>
            <a:r>
              <a:rPr lang="en-IN" alt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can be electrical,electrocmechanical etc.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265" y="2529205"/>
            <a:ext cx="2342515" cy="131635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754505" y="4077970"/>
            <a:ext cx="15138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 b="1" u="sng"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LED</a:t>
            </a:r>
            <a:r>
              <a:rPr lang="en-US" altLang="en-IN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altLang="en-IN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036320" y="4671060"/>
            <a:ext cx="52228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>
                <a:latin typeface="Arial" panose="020B0604020202020204" pitchFamily="34" charset="0"/>
                <a:cs typeface="Arial" panose="020B0604020202020204" pitchFamily="34" charset="0"/>
              </a:rPr>
              <a:t>A light-emitting diode (LED) is a semiconductor light source that emits light when current flows through it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6360" y="4473575"/>
            <a:ext cx="2088515" cy="15665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7190</Words>
  <Application>WPS Presentation</Application>
  <PresentationFormat>화면 슬라이드 쇼(4:3)</PresentationFormat>
  <Paragraphs>299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8" baseType="lpstr">
      <vt:lpstr>Arial</vt:lpstr>
      <vt:lpstr>SimSun</vt:lpstr>
      <vt:lpstr>Wingdings</vt:lpstr>
      <vt:lpstr>굴림</vt:lpstr>
      <vt:lpstr>Malgun Gothic</vt:lpstr>
      <vt:lpstr>Times New Roman</vt:lpstr>
      <vt:lpstr>Calibri</vt:lpstr>
      <vt:lpstr>HY견고딕</vt:lpstr>
      <vt:lpstr>Arial Black</vt:lpstr>
      <vt:lpstr>Wingdings</vt:lpstr>
      <vt:lpstr>Microsoft YaHei</vt:lpstr>
      <vt:lpstr>Arial Unicode MS</vt:lpstr>
      <vt:lpstr>Bahnschrift Light</vt:lpstr>
      <vt:lpstr>Office 테마</vt:lpstr>
      <vt:lpstr>1_디자인 사용자 지정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asadal</dc:creator>
  <cp:lastModifiedBy>KIIT</cp:lastModifiedBy>
  <cp:revision>418</cp:revision>
  <dcterms:created xsi:type="dcterms:W3CDTF">2013-10-01T02:54:00Z</dcterms:created>
  <dcterms:modified xsi:type="dcterms:W3CDTF">2021-04-15T06:28:24Z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1033-11.2.0.10101</vt:lpwstr>
  </property>
</Properties>
</file>

<file path=docProps/thumbnail.jpeg>
</file>